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5" r:id="rId2"/>
    <p:sldId id="270" r:id="rId3"/>
    <p:sldId id="266" r:id="rId4"/>
    <p:sldId id="267" r:id="rId5"/>
    <p:sldId id="257" r:id="rId6"/>
    <p:sldId id="258" r:id="rId7"/>
    <p:sldId id="259" r:id="rId8"/>
    <p:sldId id="261" r:id="rId9"/>
    <p:sldId id="260" r:id="rId10"/>
    <p:sldId id="263" r:id="rId11"/>
    <p:sldId id="264" r:id="rId12"/>
    <p:sldId id="262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568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224" y="10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09D68-A3F8-1441-B317-2EB16BD210D2}" type="datetimeFigureOut">
              <a:rPr lang="en-GR" smtClean="0"/>
              <a:t>31/7/23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9967A-37C2-2049-B044-26F85F0E72F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060214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875F13-0E53-C110-4972-1A6B0CB11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19EED51-2CF9-D9F3-2EFC-D978381E1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89CB26-6DE2-20AA-3405-8D743172B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8B12-0A06-401E-8E88-205CC3F0775B}" type="datetimeFigureOut">
              <a:rPr lang="en-US" smtClean="0"/>
              <a:t>7/31/23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316979-EFB4-1D94-01D7-5B5C28D56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56B09EA-A0BB-723F-D70E-D602FF1E0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283D-5EFD-457A-A9EA-799AFC1BA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3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33E563-245A-8015-D3BD-0B70710C0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332F5A1-CA3A-74BB-350E-C4EEEC2A7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CD5A17B-3105-14D0-2B0D-8BF952686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8B12-0A06-401E-8E88-205CC3F0775B}" type="datetimeFigureOut">
              <a:rPr lang="en-US" smtClean="0"/>
              <a:t>7/31/23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D177B8E-B0C6-9E18-750D-2B52F0C0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686C4DB-57B0-5A15-5DB3-CEA474327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283D-5EFD-457A-A9EA-799AFC1BA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112FAF7-8180-448D-1B4F-A79B88B4BF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98CCDF7-1138-FF1E-9416-992C00E1A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659D488-2D04-B12C-B401-5D8B4C688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8B12-0A06-401E-8E88-205CC3F0775B}" type="datetimeFigureOut">
              <a:rPr lang="en-US" smtClean="0"/>
              <a:t>7/31/23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368FA1C-4BA9-7B73-174E-BA1E6C7FA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6DCCEEE-D185-D2BF-14C9-EAC2748D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283D-5EFD-457A-A9EA-799AFC1BA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7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EB63A7-423F-140C-67BF-E96FD75B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1FBD693-4D39-0251-3CC2-68F5A2164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2168941-ED43-6FC9-DFE6-455EEA37A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8B12-0A06-401E-8E88-205CC3F0775B}" type="datetimeFigureOut">
              <a:rPr lang="en-US" smtClean="0"/>
              <a:t>7/31/23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901C07C-489C-4559-CAEB-DA0520B8E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9740C6-FEB4-1B98-FE42-E446BC413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283D-5EFD-457A-A9EA-799AFC1BA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2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DEC37E-74FD-6B13-5A63-B98DFB650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4BB0E6D-C540-21A1-EA6D-E988E7B88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BDA03EF-0F0F-6FD7-58B8-95D77432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8B12-0A06-401E-8E88-205CC3F0775B}" type="datetimeFigureOut">
              <a:rPr lang="en-US" smtClean="0"/>
              <a:t>7/31/23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CAEC20D-F19B-E542-29C9-6498D035A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15FCF52-5C97-8332-1041-31288456E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283D-5EFD-457A-A9EA-799AFC1BA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6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DCA917-FC05-F3F0-0CA1-896BB5FA5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9141D78-1F0B-1FD2-FCB0-8D482FDCF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563D48B-2049-B14A-9D89-E8A2ACE27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74BBE2C-69E7-B026-A1FB-B2653CD72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8B12-0A06-401E-8E88-205CC3F0775B}" type="datetimeFigureOut">
              <a:rPr lang="en-US" smtClean="0"/>
              <a:t>7/31/23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9C7893C-EC19-F8AB-7FEC-58267803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4838A5B-27BC-4934-1169-BF51FEC8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283D-5EFD-457A-A9EA-799AFC1BA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8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BA3079-80A4-681C-FF6A-9E304A4E3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719D727-F11B-64B7-3A73-5085F5D14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0166DDD-3E8B-6662-1E71-2D7B32CE5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86A1335-5680-0D31-B59F-C3F70965B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61E2041-AA71-1515-61A5-B6703C52E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8932075-3446-6A3F-81DA-FADF7D4BC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8B12-0A06-401E-8E88-205CC3F0775B}" type="datetimeFigureOut">
              <a:rPr lang="en-US" smtClean="0"/>
              <a:t>7/31/23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BEC09B8-6AF0-E166-8F96-C800BDA3D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6AAACA37-5F6C-985B-36D5-4263B31D7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283D-5EFD-457A-A9EA-799AFC1BA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9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3B7E0F-7D02-8FF4-E870-9E12F5313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7BDFE89C-9DC2-458D-D730-11702DEB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8B12-0A06-401E-8E88-205CC3F0775B}" type="datetimeFigureOut">
              <a:rPr lang="en-US" smtClean="0"/>
              <a:t>7/31/23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7128EE7-5349-2A0A-745F-2084ABCF0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075B14D-15E3-3C4E-2BE6-37C97A202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283D-5EFD-457A-A9EA-799AFC1BA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E8544CF-1F9D-B19D-8DC8-FA285AE2F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8B12-0A06-401E-8E88-205CC3F0775B}" type="datetimeFigureOut">
              <a:rPr lang="en-US" smtClean="0"/>
              <a:t>7/31/23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4387A36-2631-9933-F618-94B970B56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DD4D986-71DF-D83E-FF58-65FDE9FBD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283D-5EFD-457A-A9EA-799AFC1BA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7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A8A1CE-8A64-9F7B-D209-39FF36AC0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FF760BF-203F-09B6-46D5-A67661177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B69D514-06F9-B841-984D-77CBC3B21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D0D1814-6856-9649-350D-65971BAF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8B12-0A06-401E-8E88-205CC3F0775B}" type="datetimeFigureOut">
              <a:rPr lang="en-US" smtClean="0"/>
              <a:t>7/31/23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A92BC9F-6AA2-99DD-04E4-74E2278B9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616A5DD-BF9D-D507-4C63-CB4692AF4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283D-5EFD-457A-A9EA-799AFC1BA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BE1D68-A1A1-3986-B17B-BAB24319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FDB3BD5-2148-D483-0DB7-20391D159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ADF23A5-A748-85B7-BB02-1039A6493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79A2747-ACFA-2F03-67F6-1277B2DE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8B12-0A06-401E-8E88-205CC3F0775B}" type="datetimeFigureOut">
              <a:rPr lang="en-US" smtClean="0"/>
              <a:t>7/31/23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5B14B42-0666-E2D3-7094-C18ED16A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39A54E5-2EF5-2722-580A-471C77214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283D-5EFD-457A-A9EA-799AFC1BA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1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E43D038-3759-453E-DEE1-76EBDB52C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A497224-A6CF-242B-9819-BD8D58FDD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DE56F61-8E02-4088-44E5-BCEB070513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78B12-0A06-401E-8E88-205CC3F0775B}" type="datetimeFigureOut">
              <a:rPr lang="en-US" smtClean="0"/>
              <a:t>7/31/23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A3D0A2E-31C3-CB7A-75B8-645916C7D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236B053-2BEB-4FAD-E5BD-67420F6F0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E283D-5EFD-457A-A9EA-799AFC1BA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7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C48B2F-0DDB-9C84-2CE0-ACBDD35725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430" y="1077237"/>
            <a:ext cx="8586592" cy="5724395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C88E3A85-6233-F0CD-19E3-96F7DDCFEA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Smart Living Lab at </a:t>
            </a:r>
            <a:r>
              <a:rPr lang="en-US" b="1" dirty="0" err="1">
                <a:solidFill>
                  <a:schemeClr val="bg1"/>
                </a:solidFill>
              </a:rPr>
              <a:t>UoWM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1CEFBF0-1A0A-0482-8B20-B14921C56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23958"/>
            <a:ext cx="9144000" cy="235172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Student Dormitories Building – </a:t>
            </a:r>
            <a:r>
              <a:rPr lang="en-US" b="1" dirty="0" err="1">
                <a:solidFill>
                  <a:schemeClr val="bg1"/>
                </a:solidFill>
              </a:rPr>
              <a:t>Kozani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Γραφικό 5">
            <a:extLst>
              <a:ext uri="{FF2B5EF4-FFF2-40B4-BE49-F238E27FC236}">
                <a16:creationId xmlns:a16="http://schemas.microsoft.com/office/drawing/2014/main" id="{629F47FD-31FA-5E83-43EF-3028570E7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075" y="80287"/>
            <a:ext cx="5876925" cy="904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40EE3B-7B3F-BFD5-57AA-CCB7127CD5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0082" y="113624"/>
            <a:ext cx="26416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03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4B5E02A-0EE6-092E-1D79-902206C29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Extra features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99A2CF0-6078-EF01-C740-87227499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Smart plugs at certain rooms for </a:t>
            </a:r>
          </a:p>
          <a:p>
            <a:pPr lvl="1"/>
            <a:r>
              <a:rPr lang="en-US" sz="2200" dirty="0"/>
              <a:t>switch control capability</a:t>
            </a:r>
          </a:p>
          <a:p>
            <a:pPr lvl="1"/>
            <a:r>
              <a:rPr lang="en-US" sz="2200" dirty="0"/>
              <a:t>energy monitoring</a:t>
            </a:r>
          </a:p>
          <a:p>
            <a:r>
              <a:rPr lang="en-US" sz="2200" dirty="0"/>
              <a:t>Corridor lighting switchboard ready for the control through remote switch capability</a:t>
            </a:r>
          </a:p>
          <a:p>
            <a:endParaRPr lang="en-US" sz="22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BA4097A-2BE2-3B96-5F7B-99A032F56E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30358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53E00C5-CC40-2BA9-3649-D2FDCA5CA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Measurements database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C0ACA97-1B7F-60B1-C232-6A4A348EC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1700"/>
              <a:t>For the collection of all measurement data</a:t>
            </a:r>
          </a:p>
          <a:p>
            <a:r>
              <a:rPr lang="en-US" sz="1700"/>
              <a:t>For downloading requested datasets</a:t>
            </a:r>
          </a:p>
          <a:p>
            <a:r>
              <a:rPr lang="en-US" sz="1700"/>
              <a:t>For visualization of measurements</a:t>
            </a:r>
          </a:p>
          <a:p>
            <a:r>
              <a:rPr lang="en-US" sz="1700"/>
              <a:t>For monitoring the integrity of collected measurements</a:t>
            </a:r>
          </a:p>
          <a:p>
            <a:r>
              <a:rPr lang="en-US" sz="1700"/>
              <a:t>With e-mail notification with the status of collection system</a:t>
            </a:r>
          </a:p>
          <a:p>
            <a:r>
              <a:rPr lang="en-US" sz="1700"/>
              <a:t>With e-mail notification in case of measurement device disconnection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45F4403-84AC-1D62-BCFD-BBCE34BC9B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59376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46A288A-25C7-4101-CEBF-B7F6710D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Electrical diagram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E79CA25-FFC1-B92D-04F5-B32F652D6D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7" r="-17728"/>
          <a:stretch/>
        </p:blipFill>
        <p:spPr bwMode="auto">
          <a:xfrm>
            <a:off x="1879600" y="1726710"/>
            <a:ext cx="8432800" cy="495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290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46A288A-25C7-4101-CEBF-B7F6710D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Research Activities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399A2CF0-6078-EF01-C740-87227499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867059"/>
            <a:ext cx="10972800" cy="3320668"/>
          </a:xfrm>
        </p:spPr>
        <p:txBody>
          <a:bodyPr>
            <a:normAutofit/>
          </a:bodyPr>
          <a:lstStyle/>
          <a:p>
            <a:r>
              <a:rPr lang="en-US" sz="2200" dirty="0"/>
              <a:t>PV and load forecasting models</a:t>
            </a:r>
          </a:p>
          <a:p>
            <a:endParaRPr lang="en-US" sz="2200" dirty="0"/>
          </a:p>
          <a:p>
            <a:r>
              <a:rPr lang="en-US" sz="2200" dirty="0"/>
              <a:t>Non-Intrusive Load Monitoring (NILM) algorithms</a:t>
            </a:r>
          </a:p>
          <a:p>
            <a:endParaRPr lang="en-US" sz="2200" dirty="0"/>
          </a:p>
          <a:p>
            <a:r>
              <a:rPr lang="en-US" sz="2200" dirty="0"/>
              <a:t>Open Access database </a:t>
            </a:r>
          </a:p>
          <a:p>
            <a:endParaRPr lang="en-US" sz="2200" dirty="0"/>
          </a:p>
          <a:p>
            <a:r>
              <a:rPr lang="en-US" sz="2200" dirty="0"/>
              <a:t>EV optimal charging schemes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37710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109486-47CF-27FB-543D-E8E62E11E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/>
              <a:t>Building Characteristics</a:t>
            </a:r>
            <a:endParaRPr lang="en-US" sz="540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961A1E-4841-E442-3699-49124F686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21" y="2605282"/>
            <a:ext cx="5455920" cy="3320668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</a:pP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Structured area: 4212 m</a:t>
            </a:r>
            <a:r>
              <a:rPr lang="en-US" sz="1400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Ceiling / floor surface: 2430 m</a:t>
            </a:r>
            <a:r>
              <a:rPr lang="en-US" sz="1400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Floors: 1 or 2, depending on the space</a:t>
            </a:r>
            <a:endParaRPr lang="en-GB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Openings: 8</a:t>
            </a:r>
            <a:r>
              <a:rPr lang="el-GR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1400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entity has 190 single rooms</a:t>
            </a:r>
          </a:p>
          <a:p>
            <a:pPr>
              <a:spcAft>
                <a:spcPts val="300"/>
              </a:spcAft>
            </a:pP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building has undergone </a:t>
            </a:r>
            <a:r>
              <a:rPr lang="en-US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insulation improvement</a:t>
            </a: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including the addition of insulation for the major part of the roof and walls, while the openings are double glazed ones. </a:t>
            </a:r>
            <a:endParaRPr lang="el-GR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1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Heating</a:t>
            </a: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is provided by an </a:t>
            </a:r>
            <a:r>
              <a:rPr lang="en-US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oil boiler</a:t>
            </a: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/ conventional terminal units (</a:t>
            </a:r>
            <a:r>
              <a:rPr lang="en-US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radiator ones</a:t>
            </a: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), while the same applies to the Domestic Hot Water (central boiler of the campus). </a:t>
            </a:r>
            <a:endParaRPr lang="el-GR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Cooling units are not present.</a:t>
            </a:r>
            <a:endParaRPr lang="el-GR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Fluorescent lamps are used.</a:t>
            </a:r>
            <a:endParaRPr lang="el-GR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Εικόνα 3" descr="Imagen que contiene exterior, calle, vista, ciudad&#10;&#10;Descripción generada automáticamente">
            <a:extLst>
              <a:ext uri="{FF2B5EF4-FFF2-40B4-BE49-F238E27FC236}">
                <a16:creationId xmlns:a16="http://schemas.microsoft.com/office/drawing/2014/main" id="{2004DBB8-1B7D-2788-6C8E-0497038265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156781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Freeform: Shape 49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9" name="Freeform: Shape 51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A109486-47CF-27FB-543D-E8E62E11E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History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961A1E-4841-E442-3699-49124F686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" y="2317350"/>
            <a:ext cx="3808654" cy="3863994"/>
          </a:xfrm>
        </p:spPr>
        <p:txBody>
          <a:bodyPr>
            <a:noAutofit/>
          </a:bodyPr>
          <a:lstStyle/>
          <a:p>
            <a:r>
              <a:rPr lang="en-US" dirty="0"/>
              <a:t>Developed, expanded and certified under various projects, starting at 2017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3FDBF-1197-F4C6-ACED-96B04122BA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290" y="342448"/>
            <a:ext cx="1654441" cy="18186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C077C3-00B0-338E-9710-1F6FF7D0D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642" y="3788513"/>
            <a:ext cx="3327729" cy="20057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6345A51-82F1-A19F-BBEB-04B7837F36F4}"/>
              </a:ext>
            </a:extLst>
          </p:cNvPr>
          <p:cNvSpPr txBox="1"/>
          <p:nvPr/>
        </p:nvSpPr>
        <p:spPr>
          <a:xfrm>
            <a:off x="7691120" y="839341"/>
            <a:ext cx="436020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x-none" sz="3600">
                <a:solidFill>
                  <a:schemeClr val="accent6">
                    <a:lumMod val="50000"/>
                  </a:schemeClr>
                </a:solidFill>
              </a:rPr>
              <a:t>PV-Estia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x-none" sz="36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x-none" sz="36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MOST</a:t>
            </a:r>
            <a:r>
              <a:rPr lang="x-none" sz="360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endParaRPr lang="x-none" sz="3600">
              <a:solidFill>
                <a:schemeClr val="accent6">
                  <a:lumMod val="50000"/>
                </a:schemeClr>
              </a:solidFill>
            </a:endParaRPr>
          </a:p>
          <a:p>
            <a:endParaRPr lang="x-none" sz="360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x-none" sz="360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x-none" sz="36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x-none" sz="3600">
                <a:solidFill>
                  <a:schemeClr val="accent6">
                    <a:lumMod val="50000"/>
                  </a:schemeClr>
                </a:solidFill>
              </a:rPr>
              <a:t>Berlin 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4. Regional Excellence</a:t>
            </a:r>
            <a:endParaRPr lang="x-none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541F5DF-766D-AB99-5ACE-C60C75CC6F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2770" y="825681"/>
            <a:ext cx="2314762" cy="85220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5962" y="2626658"/>
            <a:ext cx="2320267" cy="97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6442" y="5913755"/>
            <a:ext cx="3124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Ευθεία γραμμή σύνδεσης 7"/>
          <p:cNvCxnSpPr/>
          <p:nvPr/>
        </p:nvCxnSpPr>
        <p:spPr>
          <a:xfrm>
            <a:off x="7792720" y="1394767"/>
            <a:ext cx="18592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εία γραμμή σύνδεσης 23"/>
          <p:cNvCxnSpPr/>
          <p:nvPr/>
        </p:nvCxnSpPr>
        <p:spPr>
          <a:xfrm>
            <a:off x="7691120" y="3113165"/>
            <a:ext cx="18592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εία γραμμή σύνδεσης 24"/>
          <p:cNvCxnSpPr/>
          <p:nvPr/>
        </p:nvCxnSpPr>
        <p:spPr>
          <a:xfrm>
            <a:off x="7625080" y="4696767"/>
            <a:ext cx="18592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εία γραμμή σύνδεσης 25"/>
          <p:cNvCxnSpPr/>
          <p:nvPr/>
        </p:nvCxnSpPr>
        <p:spPr>
          <a:xfrm>
            <a:off x="7691120" y="6441172"/>
            <a:ext cx="42265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648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8" name="Freeform: Shape 49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9" name="Freeform: Shape 51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A109486-47CF-27FB-543D-E8E62E11E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594360"/>
            <a:ext cx="2807208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History and Rationale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961A1E-4841-E442-3699-49124F686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5729224" cy="3922776"/>
          </a:xfrm>
        </p:spPr>
        <p:txBody>
          <a:bodyPr>
            <a:normAutofit/>
          </a:bodyPr>
          <a:lstStyle/>
          <a:p>
            <a:r>
              <a:rPr lang="en-US" sz="2000" dirty="0"/>
              <a:t>Developed and expanded under various projects, starting at 2017</a:t>
            </a:r>
          </a:p>
          <a:p>
            <a:endParaRPr lang="en-US" sz="2000" dirty="0"/>
          </a:p>
          <a:p>
            <a:r>
              <a:rPr lang="en-US" sz="2000" dirty="0"/>
              <a:t>Aim to use the building of the dormitories as a “living lab”, where real people live in and interact</a:t>
            </a:r>
          </a:p>
          <a:p>
            <a:endParaRPr lang="en-US" sz="2000" dirty="0"/>
          </a:p>
          <a:p>
            <a:r>
              <a:rPr lang="en-US" sz="2000" dirty="0"/>
              <a:t>Target, to create a “user friendly” environment for testing industry products and for research purposes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F9C750-5C1B-012D-DC67-49F37BF769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068" y="3365934"/>
            <a:ext cx="4487912" cy="3365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DB3ADD-B684-B111-0792-DF7104F49C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736" y="0"/>
            <a:ext cx="4487912" cy="336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27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Εικόνα 12" descr="Εικόνα που περιέχει εσωτερικό, τοίχος, δάπεδο, οροφή&#10;&#10;Περιγραφή που δημιουργήθηκε αυτόματα">
            <a:extLst>
              <a:ext uri="{FF2B5EF4-FFF2-40B4-BE49-F238E27FC236}">
                <a16:creationId xmlns:a16="http://schemas.microsoft.com/office/drawing/2014/main" id="{84D4CF6F-B0B2-A6E9-F048-64FC396951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7" name="Εικόνα 6" descr="Εικόνα που περιέχει ουρανός, υπαίθριος&#10;&#10;Περιγραφή που δημιουργήθηκε αυτόματα">
            <a:extLst>
              <a:ext uri="{FF2B5EF4-FFF2-40B4-BE49-F238E27FC236}">
                <a16:creationId xmlns:a16="http://schemas.microsoft.com/office/drawing/2014/main" id="{2EE358FB-3A52-6E16-2738-C50CEF70CA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41" name="Εικόνα 40" descr="Εικόνα που περιέχει κείμενο, σειρά, ριγέ, γραμμή&#10;&#10;Περιγραφή που δημιουργήθηκε αυτόματα">
            <a:extLst>
              <a:ext uri="{FF2B5EF4-FFF2-40B4-BE49-F238E27FC236}">
                <a16:creationId xmlns:a16="http://schemas.microsoft.com/office/drawing/2014/main" id="{ED716EB2-3B4E-AB47-F7EB-B7224410F8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68" name="Freeform: Shape 49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9" name="Freeform: Shape 51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A109486-47CF-27FB-543D-E8E62E11E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en-US" sz="2800"/>
              <a:t>Photovoltaics and battery systems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961A1E-4841-E442-3699-49124F686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r>
              <a:rPr lang="en-US" sz="1800" dirty="0"/>
              <a:t>35.4 </a:t>
            </a:r>
            <a:r>
              <a:rPr lang="en-US" sz="1800" dirty="0" err="1"/>
              <a:t>kWp</a:t>
            </a:r>
            <a:r>
              <a:rPr lang="en-US" sz="1800" dirty="0"/>
              <a:t> of PV</a:t>
            </a:r>
          </a:p>
          <a:p>
            <a:r>
              <a:rPr lang="en-US" sz="1800" dirty="0"/>
              <a:t>31.4 kWh of battery systems (Li-Ion)</a:t>
            </a:r>
          </a:p>
          <a:p>
            <a:r>
              <a:rPr lang="en-US" sz="1800" dirty="0"/>
              <a:t>Divided in three subsystems</a:t>
            </a:r>
          </a:p>
          <a:p>
            <a:r>
              <a:rPr lang="en-US" sz="1800" dirty="0"/>
              <a:t>Using three hybrid inverters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99738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1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Εικόνα 6" descr="Εικόνα που περιέχει μέτρο, συσκευή&#10;&#10;Περιγραφή που δημιουργήθηκε αυτόματα">
            <a:extLst>
              <a:ext uri="{FF2B5EF4-FFF2-40B4-BE49-F238E27FC236}">
                <a16:creationId xmlns:a16="http://schemas.microsoft.com/office/drawing/2014/main" id="{0DEA0C46-B94C-2307-B1AC-2A2E444989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Εικόνα 4" descr="Εικόνα που περιέχει κείμενο, εσωτερικό, ράφι, άνοιγμα&#10;&#10;Περιγραφή που δημιουργήθηκε αυτόματα">
            <a:extLst>
              <a:ext uri="{FF2B5EF4-FFF2-40B4-BE49-F238E27FC236}">
                <a16:creationId xmlns:a16="http://schemas.microsoft.com/office/drawing/2014/main" id="{C6882ECB-5B64-39D1-C3B4-2073C2556B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42" name="Freeform: Shape 1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: Shape 1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35D7E78-81E3-A17F-8222-E2398D415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n-GB" sz="3400" dirty="0"/>
              <a:t>Energy meters</a:t>
            </a:r>
            <a:endParaRPr lang="en-US" sz="3400" dirty="0"/>
          </a:p>
        </p:txBody>
      </p:sp>
      <p:sp>
        <p:nvSpPr>
          <p:cNvPr id="44" name="Rectangle 1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5" name="Rectangle 1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2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D5BCA12-2D82-A704-E682-028F25666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r>
              <a:rPr lang="en-US" sz="2000" dirty="0"/>
              <a:t>Power quality analyzers monitoring multiple points of the installation (including up to 50</a:t>
            </a:r>
            <a:r>
              <a:rPr lang="en-US" sz="2000" baseline="30000" dirty="0"/>
              <a:t>th</a:t>
            </a:r>
            <a:r>
              <a:rPr lang="en-US" sz="2000" dirty="0"/>
              <a:t> harmonic)</a:t>
            </a:r>
          </a:p>
          <a:p>
            <a:endParaRPr lang="en-US" sz="2000" dirty="0"/>
          </a:p>
          <a:p>
            <a:r>
              <a:rPr lang="en-US" sz="2000" dirty="0"/>
              <a:t>Thermal energy meter</a:t>
            </a:r>
          </a:p>
        </p:txBody>
      </p:sp>
    </p:spTree>
    <p:extLst>
      <p:ext uri="{BB962C8B-B14F-4D97-AF65-F5344CB8AC3E}">
        <p14:creationId xmlns:p14="http://schemas.microsoft.com/office/powerpoint/2010/main" val="1722792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0B8F54D-FA21-F4B9-6ACB-C85605EF5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600"/>
              <a:t>Weather station and other meters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19402C-ED11-855C-4AE8-02C49E48F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Meteorological station</a:t>
            </a:r>
          </a:p>
          <a:p>
            <a:r>
              <a:rPr lang="en-US" sz="2200"/>
              <a:t>Thermometers and humidity meters </a:t>
            </a:r>
          </a:p>
          <a:p>
            <a:pPr lvl="1"/>
            <a:r>
              <a:rPr lang="en-US" sz="2200"/>
              <a:t>At corridors</a:t>
            </a:r>
          </a:p>
          <a:p>
            <a:pPr lvl="1"/>
            <a:r>
              <a:rPr lang="en-US" sz="2200"/>
              <a:t>At certain rooms</a:t>
            </a:r>
          </a:p>
          <a:p>
            <a:endParaRPr lang="en-US" sz="2200"/>
          </a:p>
        </p:txBody>
      </p:sp>
      <p:pic>
        <p:nvPicPr>
          <p:cNvPr id="5" name="Εικόνα 4" descr="Εικόνα που περιέχει υπαίθριος, έδαφος, ουρανός, βουνό&#10;&#10;Περιγραφή που δημιουργήθηκε αυτόματα">
            <a:extLst>
              <a:ext uri="{FF2B5EF4-FFF2-40B4-BE49-F238E27FC236}">
                <a16:creationId xmlns:a16="http://schemas.microsoft.com/office/drawing/2014/main" id="{CE863D56-9F11-AAE4-C145-E14AC54E64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646" r="-1" b="-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78163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εσωτερ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211E085B-FD29-4A7D-6A96-4AA2F3F20E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7" name="Εικόνα 6" descr="Εικόνα που περιέχει κείμενο, δέντρο, υπαίθριος, δάπεδο&#10;&#10;Περιγραφή που δημιουργήθηκε αυτόματα">
            <a:extLst>
              <a:ext uri="{FF2B5EF4-FFF2-40B4-BE49-F238E27FC236}">
                <a16:creationId xmlns:a16="http://schemas.microsoft.com/office/drawing/2014/main" id="{54FECD1F-21E0-B250-DBFC-FC46D4C9F4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6FC5A6D-6224-C777-ABAE-09AF5488D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/>
          </a:bodyPr>
          <a:lstStyle/>
          <a:p>
            <a:r>
              <a:rPr lang="en-US" sz="2800"/>
              <a:t>Car charger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0761D72-DBED-5BC2-8B0B-152D6F9BF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171"/>
            <a:ext cx="2804504" cy="3918792"/>
          </a:xfrm>
        </p:spPr>
        <p:txBody>
          <a:bodyPr>
            <a:normAutofit/>
          </a:bodyPr>
          <a:lstStyle/>
          <a:p>
            <a:r>
              <a:rPr lang="en-US" sz="1800" dirty="0"/>
              <a:t>22 kW AC charger</a:t>
            </a:r>
          </a:p>
          <a:p>
            <a:r>
              <a:rPr lang="en-US" sz="1800" dirty="0"/>
              <a:t>Capable of 2 simultaneous charging processes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82773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6CD4D4C-4B29-B194-D171-15C0A2270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Energy management system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4634FAB-1214-C639-807A-A3DF211FB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US" sz="2200" dirty="0"/>
              <a:t>Siemens controller for regulating</a:t>
            </a:r>
          </a:p>
          <a:p>
            <a:pPr lvl="1"/>
            <a:r>
              <a:rPr lang="en-US" sz="2200" dirty="0"/>
              <a:t>car charger</a:t>
            </a:r>
          </a:p>
          <a:p>
            <a:pPr lvl="1"/>
            <a:r>
              <a:rPr lang="en-US" sz="2200" dirty="0"/>
              <a:t>battery </a:t>
            </a:r>
          </a:p>
          <a:p>
            <a:pPr lvl="1"/>
            <a:r>
              <a:rPr lang="en-US" sz="2200" dirty="0"/>
              <a:t>shiftable loads</a:t>
            </a:r>
          </a:p>
          <a:p>
            <a:pPr lvl="1"/>
            <a:r>
              <a:rPr lang="en-US" sz="2200" dirty="0"/>
              <a:t>3 electronically programmable loads (by Chroma)</a:t>
            </a:r>
          </a:p>
          <a:p>
            <a:endParaRPr lang="en-US" sz="22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D9C50B2-9C8C-BE6B-B67C-B8C239C96C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916550" y="329183"/>
            <a:ext cx="3908796" cy="3429969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C473525E-5F14-3D37-5318-68F76BF01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929" y="3983149"/>
            <a:ext cx="2951891" cy="254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3038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3346</TotalTime>
  <Words>373</Words>
  <Application>Microsoft Macintosh PowerPoint</Application>
  <PresentationFormat>Widescreen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Θέμα του Office</vt:lpstr>
      <vt:lpstr>Smart Living Lab at UoWM</vt:lpstr>
      <vt:lpstr>Building Characteristics</vt:lpstr>
      <vt:lpstr>History</vt:lpstr>
      <vt:lpstr>History and Rationale</vt:lpstr>
      <vt:lpstr>Photovoltaics and battery systems</vt:lpstr>
      <vt:lpstr>Energy meters</vt:lpstr>
      <vt:lpstr>Weather station and other meters</vt:lpstr>
      <vt:lpstr>Car charger</vt:lpstr>
      <vt:lpstr>Energy management system</vt:lpstr>
      <vt:lpstr>Extra features</vt:lpstr>
      <vt:lpstr>Measurements database</vt:lpstr>
      <vt:lpstr>Electrical diagram</vt:lpstr>
      <vt:lpstr>Research Activities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lab and PHIL at UoWM</dc:title>
  <dc:subject/>
  <dc:creator>Stavros Filippidis</dc:creator>
  <cp:keywords/>
  <dc:description/>
  <cp:lastModifiedBy>Microsoft Office User</cp:lastModifiedBy>
  <cp:revision>78</cp:revision>
  <dcterms:created xsi:type="dcterms:W3CDTF">2023-02-09T19:28:28Z</dcterms:created>
  <dcterms:modified xsi:type="dcterms:W3CDTF">2023-07-31T13:28:28Z</dcterms:modified>
  <cp:category/>
</cp:coreProperties>
</file>